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65" r:id="rId3"/>
    <p:sldId id="257" r:id="rId4"/>
    <p:sldId id="269" r:id="rId5"/>
    <p:sldId id="270" r:id="rId6"/>
    <p:sldId id="272" r:id="rId7"/>
    <p:sldId id="271" r:id="rId8"/>
    <p:sldId id="273" r:id="rId9"/>
    <p:sldId id="275" r:id="rId10"/>
    <p:sldId id="274" r:id="rId11"/>
    <p:sldId id="276" r:id="rId12"/>
    <p:sldId id="268" r:id="rId13"/>
    <p:sldId id="259" r:id="rId14"/>
    <p:sldId id="260" r:id="rId15"/>
    <p:sldId id="261" r:id="rId16"/>
    <p:sldId id="262" r:id="rId17"/>
    <p:sldId id="277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21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d74fde69b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d74fde69b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74fde69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74fde69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74fde69b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d74fde69b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74fde69b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74fde69b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74fde69b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d74fde69b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13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34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737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63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19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29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78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596a9c1c4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596a9c1c4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5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4F7A6-280D-790B-658B-7944AEFB5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1772"/>
            <a:ext cx="9144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6C0DAB-2EC8-9645-7243-D46AF1FF6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378" y="2659261"/>
            <a:ext cx="5379245" cy="44886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94CAD6-3B53-A7B6-A34E-C0B2B095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DC6FF2-BCB2-6386-BE9D-A3D49E15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75B78B-1032-7D73-5E69-B10889FA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03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906BA-4808-863F-2649-C4F50974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D5B1B8-4F18-65B7-C03E-4572F6811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6F9BC1-FFEE-834A-F0E2-D7F1381E9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FC2333-8D10-B832-EC36-C9E4F296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5E6C46-9880-BFC9-7955-0E292605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369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94B45-87B0-B544-F7FF-AE039EEE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A6A24E-C680-FF68-317E-7A5F56A4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DEBB94-80B9-E75F-6880-132C5432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9683D-8459-C6A0-7F17-04138B81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C57A03-37F8-E512-45DE-31F7E746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00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BB530-9B64-FE40-5662-2631E01F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11843C-38A9-E9DE-535B-DDFA3445A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1F5288-E0EC-D6BC-4FBB-6172FCA99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386201-B49F-E4E1-2DD8-51F59250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6A1AFD-5255-48DA-2DD3-12B80A73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FD881A-5DB9-5CC4-A8B5-5839DB5E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40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F66A8-CA78-FD65-0FCD-E0B27FE3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D92087-9ACB-C5A3-4903-FCB36B96A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42D64F-B10C-1A42-55CE-6034A7395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2A520AE-D4FA-0BB6-01A3-DCB6A6D36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352AA1-7847-09F1-8735-F2E24F5E0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1F9677-5A98-9121-B372-03F2BAAF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7035C18-EDB5-2B58-0E5D-60FD71A6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CB14D6-6413-5884-19AC-E6F59D0D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86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C7B12-60F5-AD59-E11B-41B7D3007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F2D2B7-FA2B-6F07-1E3A-9163ACD8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7EA085-93EB-624E-8B68-F4954837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FD61E8-DE1B-5CCD-5EF0-1FAE7019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0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59A4B8A-5158-F177-C86E-9BD7CF48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18ED262-E065-BE4D-8956-B155802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7736CF-7362-7A34-60A3-C97D4E6F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06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B53DA-C1F6-29EB-AC4B-FA5A5FBB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4A6FA4-0F7A-434B-20E1-4A885238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891A57-B992-2AED-7DF4-E54F41856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6D2CA5-58B5-CBB8-F0D8-9522736C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8F3F4E-2A2E-D806-BA16-46FBEB0C3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276402-7EAF-931C-81C6-8FC20D50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50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C6058-ABB7-C207-4409-06CFEE7A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55735E-3D2D-E0F9-DD9F-3051697CB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900696-FAB4-22C8-C4A7-0CB4C12AA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ADC6E4-7D50-8986-A281-34690146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B97464-F9F9-4C98-8990-2AE83E1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1AD92C-7561-A1DC-5B50-DB94B98A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90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F337E-EADA-D66F-D264-A313F999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D47F72-2719-4675-3824-C3A61A04D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B4F7EF-B100-ADD4-4945-C467C8CA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8F4F28-BF30-4962-6A31-234CBC98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931FC7-62F8-F534-4D87-AD85DAAB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82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5FB715-5CE7-49E9-FA33-03A8FBBEB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8F089D-564F-F81D-ACE2-C47F5D634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7300D-1784-F6F9-3753-8B88D859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EA14B4-7A06-D555-0DC1-1B29B077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84059F-B376-D223-E496-B25666E8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76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7D8215-2FB5-2755-6D5C-FCB0B831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1BCB3-3955-5B2D-710C-7BE2BE9B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2AAF4-7323-06EF-7033-92CBF643F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629-8107-4A4F-A15B-7A53E16B8A2D}" type="datetimeFigureOut">
              <a:rPr lang="nl-NL" smtClean="0"/>
              <a:t>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1BE41-9002-0195-49DC-33AFD682F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1429DD-61EF-414B-F2EB-4814C9D3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E241-CAB1-48B8-A997-D5373906CA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2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rgbClr val="9D9D9C"/>
          </a:solidFill>
          <a:latin typeface="Blogger Sans" panose="02000506030000020004" pitchFamily="50" charset="0"/>
          <a:ea typeface="Blogger Sans" panose="02000506030000020004" pitchFamily="50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Blogger Sans" panose="02000506030000020004" pitchFamily="50" charset="0"/>
          <a:ea typeface="Blogger Sans" panose="02000506030000020004" pitchFamily="50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95C11E"/>
          </a:solidFill>
          <a:latin typeface="Blogger Sans" panose="02000506030000020004" pitchFamily="50" charset="0"/>
          <a:ea typeface="Blogger Sans" panose="02000506030000020004" pitchFamily="50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i="1" kern="1200">
          <a:solidFill>
            <a:schemeClr val="tx1"/>
          </a:solidFill>
          <a:latin typeface="Blogger Sans" panose="02000506030000020004" pitchFamily="50" charset="0"/>
          <a:ea typeface="Blogger Sans" panose="02000506030000020004" pitchFamily="50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logger Sans" panose="02000506030000020004" pitchFamily="50" charset="0"/>
          <a:ea typeface="Blogger Sans" panose="02000506030000020004" pitchFamily="50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Blogger Sans" panose="02000506030000020004" pitchFamily="50" charset="0"/>
          <a:ea typeface="Blogger Sans" panose="02000506030000020004" pitchFamily="50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45E65-37B6-B2E4-9AE2-A9ADFC14D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werkzame elementen van de Versnellingsaanpak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35841D-43F8-2C4A-2BA8-E98789CE5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Op welke manier borgen we deze duurzaam in het zorglandschap?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62EC04-313D-2866-37DE-BF50DFB40898}"/>
              </a:ext>
            </a:extLst>
          </p:cNvPr>
          <p:cNvSpPr txBox="1"/>
          <p:nvPr/>
        </p:nvSpPr>
        <p:spPr>
          <a:xfrm>
            <a:off x="5149735" y="4301728"/>
            <a:ext cx="3665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nl-NL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Regionale beleidsgroep Jeugd</a:t>
            </a:r>
          </a:p>
          <a:p>
            <a:pPr defTabSz="685800">
              <a:buClrTx/>
            </a:pPr>
            <a:r>
              <a:rPr lang="nl-NL" sz="135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 februari 2023</a:t>
            </a:r>
          </a:p>
        </p:txBody>
      </p:sp>
    </p:spTree>
    <p:extLst>
      <p:ext uri="{BB962C8B-B14F-4D97-AF65-F5344CB8AC3E}">
        <p14:creationId xmlns:p14="http://schemas.microsoft.com/office/powerpoint/2010/main" val="262197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Aard van de problematiek vanuit het systeem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293538"/>
            <a:ext cx="80892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Stagnatie in het proces door wachtlijsten; inzet team </a:t>
            </a:r>
            <a:r>
              <a:rPr lang="nl-NL" sz="2000" dirty="0" err="1">
                <a:solidFill>
                  <a:schemeClr val="dk1"/>
                </a:solidFill>
                <a:highlight>
                  <a:srgbClr val="FFFFFF"/>
                </a:highlight>
              </a:rPr>
              <a:t>AnderS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 heeft bijgedragen ter overbrugging en kan helpen koers bij te stellen (normaliseren). 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Verschil van inzicht verwijzer – regiebehandelaar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Inzet “product” levert geen antwoord op de ondersteuningsvraag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Onbekendheid van mogelijkheden in reguliere aanbod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44500" lvl="3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0795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5" y="615075"/>
            <a:ext cx="7007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>
                <a:latin typeface="Montserrat"/>
                <a:ea typeface="Montserrat"/>
                <a:cs typeface="Montserrat"/>
                <a:sym typeface="Montserrat"/>
              </a:rPr>
              <a:t>Doelen 2023</a:t>
            </a:r>
            <a:endParaRPr sz="1700" i="1"/>
          </a:p>
        </p:txBody>
      </p:sp>
      <p:sp>
        <p:nvSpPr>
          <p:cNvPr id="62" name="Google Shape;62;p14"/>
          <p:cNvSpPr txBox="1"/>
          <p:nvPr/>
        </p:nvSpPr>
        <p:spPr>
          <a:xfrm>
            <a:off x="131325" y="1543025"/>
            <a:ext cx="80892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Verbeterde beoordeling verwijzing verblijf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Stimuleren door- en uitstroom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Doorontwikkeling Team AnderS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Bestendigen van de werkzame elementen van de Versnellingsaanpak in de functies van het bestaande zorglandschap.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111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31975" y="615075"/>
            <a:ext cx="700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b="1">
                <a:solidFill>
                  <a:schemeClr val="dk1"/>
                </a:solidFill>
                <a:highlight>
                  <a:srgbClr val="FFFFFF"/>
                </a:highlight>
              </a:rPr>
              <a:t>Verbeterde beoordeling verwijzing verblijf</a:t>
            </a:r>
            <a:endParaRPr sz="25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31325" y="1543025"/>
            <a:ext cx="8089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Tegengaan instroom door: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consultatie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versterken samenwerking met RET, afh. v. besluitvorming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dichterbij lokale toegangen en GI’s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231975" y="615075"/>
            <a:ext cx="7007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>
                <a:solidFill>
                  <a:schemeClr val="dk1"/>
                </a:solidFill>
                <a:highlight>
                  <a:srgbClr val="FFFFFF"/>
                </a:highlight>
              </a:rPr>
              <a:t>2. Stimuleren door- en uitstroom</a:t>
            </a:r>
            <a:endParaRPr sz="2500"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31325" y="1543025"/>
            <a:ext cx="8089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Versnellingstafels/ uitstroomtafels nav. aanmeldingen, verlopen beschikkingen en op aanvraag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Aansluiting bij opgave 18-/18+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31975" y="615075"/>
            <a:ext cx="7007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3. Doorontwikkeling Team AnderS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31325" y="1543025"/>
            <a:ext cx="8089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Team AnderS uitbreiden met nieuwe partijen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Later dit jaar borging tbv 2024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55669" y="733927"/>
            <a:ext cx="7007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4. Bestendigen werkzame elementen VST in bestaande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31325" y="1543025"/>
            <a:ext cx="80892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aansluiting Veilig Thuis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Versnellingsaanpak is van de regio, eigenaarschap verscherpen (beleidsgroep en DOSD)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samenwerking met RET, AC en zorgbemiddelaars in het bijzonder verstevigen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obv besluitvorming overdracht en overgang VSA naar nieuwe situatie 2024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355669" y="733927"/>
            <a:ext cx="70071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 b="1" i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Wat kunnen we nog uitproberen dit jaar?</a:t>
            </a:r>
            <a:endParaRPr sz="2500" b="1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31325" y="1543025"/>
            <a:ext cx="80892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Inzet van uitstroomtafels?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Samengaan RET/ VST/ Zorgbemiddelaars?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Plan voor inrichting van de toeleiding 2024…?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65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5" y="615075"/>
            <a:ext cx="7007100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Terugblik start Versnellingsaanpak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5" y="1976828"/>
            <a:ext cx="80892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Verbeterde beoordeling verwijzing verblijf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Stimuleren door- en uitstroom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</a:rPr>
              <a:t>Organiseer intensief ambulant team </a:t>
            </a:r>
            <a:r>
              <a:rPr lang="nl" sz="2000" dirty="0">
                <a:solidFill>
                  <a:schemeClr val="dk1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Team AnderS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Werkzame elementen </a:t>
            </a:r>
            <a:r>
              <a:rPr lang="nl" sz="2500" b="1" i="1" u="sng" dirty="0">
                <a:latin typeface="Montserrat"/>
                <a:sym typeface="Montserrat"/>
              </a:rPr>
              <a:t>netwerk</a:t>
            </a:r>
            <a:r>
              <a:rPr lang="nl" sz="2500" b="1" i="1" dirty="0">
                <a:latin typeface="Montserrat"/>
                <a:sym typeface="Montserrat"/>
              </a:rPr>
              <a:t>-team AnderS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510525"/>
            <a:ext cx="80892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Multidisciplinaire samenstelling (LVB, specialistische jeugdhulp, JGGZ, forensische expertise bij begeleiding)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Directe consultatie mogelijkheden jeugdhulp / jeugd GGZ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Focus op opdracht: voorkomen uithuisplaatsing of meehelpen aan thuis- / vervolgplaatsing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Directe inzet/ beschikkingsvrij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Vangnet-functie; anders dan rol/ opdracht binnen de moederorganisatie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01600" lvl="3"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2385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Meerwaarde vanuit team AnderS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524626"/>
            <a:ext cx="80892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Start traject vanuit nieuwsgierigheid; wat is er nodig? </a:t>
            </a:r>
            <a:r>
              <a:rPr lang="nl-NL" sz="2000" dirty="0" err="1">
                <a:solidFill>
                  <a:schemeClr val="dk1"/>
                </a:solidFill>
                <a:highlight>
                  <a:srgbClr val="FFFFFF"/>
                </a:highlight>
              </a:rPr>
              <a:t>Ipv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 welke behandel/ begeleidingsmethode passen we toe?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Werken in duo’s met diverse achtergrond 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aanvullend aan elkaar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Deelname aan ronde tafels verandert de sfeer/ biedt hoop en verandert de kijkrichting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01600" lvl="3">
              <a:buClr>
                <a:schemeClr val="dk1"/>
              </a:buClr>
              <a:buSzPts val="2000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319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Meerwaarde vanuit team AnderS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676305"/>
            <a:ext cx="80892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 startAt="5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De onderlinge samenwerking wordt positief ervaren, zo ook 	de benodigde “back up” voor vrij-handelen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 startAt="5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Regelruimte geeft kansen</a:t>
            </a: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 startAt="5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Creatief samenwerken om te komen tot normaliseren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047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Aandacht hebben voor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510525"/>
            <a:ext cx="80892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Regie ligt bij verwijzer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Team </a:t>
            </a:r>
            <a:r>
              <a:rPr lang="nl-NL" sz="2000" dirty="0" err="1">
                <a:solidFill>
                  <a:schemeClr val="dk1"/>
                </a:solidFill>
                <a:highlight>
                  <a:srgbClr val="FFFFFF"/>
                </a:highlight>
              </a:rPr>
              <a:t>AnderS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/ VTS helpt met “navigeren”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Check op ervaring van de samenwerking (wat kan beter?)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Niet terugzakken in oude patronen binnen de hulpverlening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Brede blik; indien nodig over de domeinen heen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Inzet zo lang als nodig zo kort als kan; flexibel </a:t>
            </a:r>
            <a:r>
              <a:rPr lang="nl-NL" sz="2000" i="1" dirty="0">
                <a:solidFill>
                  <a:schemeClr val="dk1"/>
                </a:solidFill>
                <a:highlight>
                  <a:srgbClr val="FFFFFF"/>
                </a:highlight>
              </a:rPr>
              <a:t>blijven</a:t>
            </a: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Het goede gesprek; grondhouding gericht op normaliseren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44500" lvl="3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0708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Cijfers 2022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510525"/>
            <a:ext cx="8089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44500" lvl="3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623758EF-A332-73DC-C517-DA1B338F0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3124"/>
              </p:ext>
            </p:extLst>
          </p:nvPr>
        </p:nvGraphicFramePr>
        <p:xfrm>
          <a:off x="1355558" y="147913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609118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94621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8840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Consultaties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Inzet team </a:t>
                      </a:r>
                      <a:r>
                        <a:rPr lang="nl-NL" dirty="0" err="1"/>
                        <a:t>AnderS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0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Almere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0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Dronten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2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Lelystad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2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8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43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Zeewolde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5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3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Cijfers 2022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510525"/>
            <a:ext cx="80892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44500" lvl="3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623758EF-A332-73DC-C517-DA1B338F0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02681"/>
              </p:ext>
            </p:extLst>
          </p:nvPr>
        </p:nvGraphicFramePr>
        <p:xfrm>
          <a:off x="1355558" y="1479139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609118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94621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8840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Gemeente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Uithuisplaatsingen voorkomen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Terug naar huis / doorstromen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80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Almere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30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Dronten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92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Lelystad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22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NOP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80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43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Zeewolde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75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4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b="87598"/>
          <a:stretch/>
        </p:blipFill>
        <p:spPr>
          <a:xfrm>
            <a:off x="0" y="0"/>
            <a:ext cx="9144002" cy="80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Afbeelding met tekst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74154"/>
          <a:stretch/>
        </p:blipFill>
        <p:spPr>
          <a:xfrm>
            <a:off x="0" y="3467195"/>
            <a:ext cx="9144002" cy="16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31974" y="615075"/>
            <a:ext cx="869545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67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 b="1" i="1" dirty="0">
                <a:latin typeface="Montserrat"/>
                <a:sym typeface="Montserrat"/>
              </a:rPr>
              <a:t>Aard van de problematiek</a:t>
            </a:r>
            <a:endParaRPr sz="1700" i="1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231974" y="1293538"/>
            <a:ext cx="8089200" cy="428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Bij het merendeel van de betrokkenheid was er sprake van 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1050" dirty="0">
                <a:solidFill>
                  <a:schemeClr val="dk1"/>
                </a:solidFill>
                <a:highlight>
                  <a:srgbClr val="FFFFFF"/>
                </a:highlight>
              </a:rPr>
              <a:t>(in willekeurige volgorde)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Meervoudige problematiek ouders </a:t>
            </a:r>
            <a:r>
              <a:rPr lang="nl-NL" sz="2000" dirty="0" err="1">
                <a:solidFill>
                  <a:schemeClr val="dk1"/>
                </a:solidFill>
                <a:highlight>
                  <a:srgbClr val="FFFFFF"/>
                </a:highlight>
              </a:rPr>
              <a:t>èn</a:t>
            </a: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 kind</a:t>
            </a:r>
          </a:p>
          <a:p>
            <a:pPr marL="898525" lvl="4" indent="-276225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dk1"/>
                </a:solidFill>
                <a:highlight>
                  <a:srgbClr val="FFFFFF"/>
                </a:highlight>
              </a:rPr>
              <a:t>Combinaties </a:t>
            </a:r>
            <a:r>
              <a:rPr lang="nl-NL" sz="1600" dirty="0" err="1">
                <a:solidFill>
                  <a:schemeClr val="dk1"/>
                </a:solidFill>
                <a:highlight>
                  <a:srgbClr val="FFFFFF"/>
                </a:highlight>
              </a:rPr>
              <a:t>oa</a:t>
            </a:r>
            <a:r>
              <a:rPr lang="nl-NL" sz="1600" dirty="0">
                <a:solidFill>
                  <a:schemeClr val="dk1"/>
                </a:solidFill>
                <a:highlight>
                  <a:srgbClr val="FFFFFF"/>
                </a:highlight>
              </a:rPr>
              <a:t>. LVB/ psychiatrie/ verslaving/ huisvesting/ dakloosheid</a:t>
            </a:r>
          </a:p>
          <a:p>
            <a:pPr marL="558800" lvl="2" indent="-457200">
              <a:buClr>
                <a:schemeClr val="dk1"/>
              </a:buClr>
              <a:buSzPts val="2000"/>
              <a:buFont typeface="+mj-lt"/>
              <a:buAutoNum type="arabicPeriod" startAt="2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Kind problematiek: psychiatrie/ LVB/ gedragsproblemen</a:t>
            </a:r>
          </a:p>
          <a:p>
            <a:pPr marL="558800" lvl="2" indent="-457200">
              <a:buClr>
                <a:schemeClr val="dk1"/>
              </a:buClr>
              <a:buSzPts val="2000"/>
              <a:buFont typeface="+mj-lt"/>
              <a:buAutoNum type="arabicPeriod" startAt="2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Jeugdcriminaliteit</a:t>
            </a:r>
          </a:p>
          <a:p>
            <a:pPr marL="558800" lvl="2" indent="-457200">
              <a:buClr>
                <a:schemeClr val="dk1"/>
              </a:buClr>
              <a:buSzPts val="2000"/>
              <a:buFont typeface="+mj-lt"/>
              <a:buAutoNum type="arabicPeriod" startAt="2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Opvoedproblematiek</a:t>
            </a:r>
          </a:p>
          <a:p>
            <a:pPr marL="558800" lvl="2" indent="-457200">
              <a:buClr>
                <a:schemeClr val="dk1"/>
              </a:buClr>
              <a:buSzPts val="2000"/>
              <a:buFont typeface="+mj-lt"/>
              <a:buAutoNum type="arabicPeriod" startAt="2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Echtscheidingsproblematiek</a:t>
            </a:r>
          </a:p>
          <a:p>
            <a:pPr marL="558800" lvl="2" indent="-457200">
              <a:buClr>
                <a:schemeClr val="dk1"/>
              </a:buClr>
              <a:buSzPts val="2000"/>
              <a:buFont typeface="+mj-lt"/>
              <a:buAutoNum type="arabicPeriod" startAt="2"/>
            </a:pPr>
            <a:r>
              <a:rPr lang="nl-NL" sz="2000" dirty="0">
                <a:solidFill>
                  <a:schemeClr val="dk1"/>
                </a:solidFill>
                <a:highlight>
                  <a:srgbClr val="FFFFFF"/>
                </a:highlight>
              </a:rPr>
              <a:t>Detentie van een ouder</a:t>
            </a:r>
          </a:p>
          <a:p>
            <a:pPr marL="101600" lvl="2">
              <a:buClr>
                <a:schemeClr val="dk1"/>
              </a:buClr>
              <a:buSzPts val="2000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2" indent="-3556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44500" lvl="3" indent="-342900"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00225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snellingsaanpak Jeugd Flevoland" id="{FF5E9A3D-24B3-4071-9DE7-6926C8A4019F}" vid="{2D6DA848-7AC3-46AA-A012-C09802961248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562</Words>
  <Application>Microsoft Office PowerPoint</Application>
  <PresentationFormat>Diavoorstelling (16:9)</PresentationFormat>
  <Paragraphs>123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Calibri</vt:lpstr>
      <vt:lpstr>Montserrat</vt:lpstr>
      <vt:lpstr>Blogger Sans</vt:lpstr>
      <vt:lpstr>Arial</vt:lpstr>
      <vt:lpstr>Simple Light</vt:lpstr>
      <vt:lpstr>Kantoorthema</vt:lpstr>
      <vt:lpstr>De werkzame elementen van de Versnellingsaanpak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B. Heinen</dc:creator>
  <cp:lastModifiedBy>Eggermont M (Michelle)</cp:lastModifiedBy>
  <cp:revision>6</cp:revision>
  <dcterms:modified xsi:type="dcterms:W3CDTF">2024-04-08T11:58:19Z</dcterms:modified>
</cp:coreProperties>
</file>